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7"/>
  </p:notesMasterIdLst>
  <p:sldIdLst>
    <p:sldId id="256" r:id="rId2"/>
    <p:sldId id="261" r:id="rId3"/>
    <p:sldId id="266" r:id="rId4"/>
    <p:sldId id="301" r:id="rId5"/>
    <p:sldId id="297" r:id="rId6"/>
    <p:sldId id="302" r:id="rId7"/>
    <p:sldId id="298" r:id="rId8"/>
    <p:sldId id="299" r:id="rId9"/>
    <p:sldId id="300" r:id="rId10"/>
    <p:sldId id="303" r:id="rId11"/>
    <p:sldId id="306" r:id="rId12"/>
    <p:sldId id="307" r:id="rId13"/>
    <p:sldId id="262" r:id="rId14"/>
    <p:sldId id="305" r:id="rId15"/>
    <p:sldId id="275" r:id="rId16"/>
  </p:sldIdLst>
  <p:sldSz cx="9144000" cy="5143500" type="screen16x9"/>
  <p:notesSz cx="6858000" cy="9144000"/>
  <p:embeddedFontLst>
    <p:embeddedFont>
      <p:font typeface="Bebas Neue" panose="020B0606020202050201" pitchFamily="34" charset="0"/>
      <p:regular r:id="rId18"/>
    </p:embeddedFont>
    <p:embeddedFont>
      <p:font typeface="Calibri" panose="020F0502020204030204" pitchFamily="34" charset="0"/>
      <p:regular r:id="rId19"/>
      <p:bold r:id="rId20"/>
      <p:italic r:id="rId21"/>
      <p:boldItalic r:id="rId22"/>
    </p:embeddedFont>
    <p:embeddedFont>
      <p:font typeface="DM Sans" pitchFamily="2"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swald" panose="00000500000000000000" pitchFamily="2" charset="0"/>
      <p:regular r:id="rId31"/>
      <p:bold r:id="rId32"/>
    </p:embeddedFont>
    <p:embeddedFont>
      <p:font typeface="Oswald ExtraLight" panose="000003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7C44DD-45E9-4ECD-862F-22529E632900}">
  <a:tblStyle styleId="{4F7C44DD-45E9-4ECD-862F-22529E6329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80" y="52"/>
      </p:cViewPr>
      <p:guideLst>
        <p:guide orient="horz" pos="601"/>
        <p:guide orient="horz" pos="73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780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82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10d7ae03d4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10d7ae03d4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84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67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722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063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91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278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713225" y="1536500"/>
            <a:ext cx="5226000" cy="1393800"/>
          </a:xfrm>
          <a:prstGeom prst="rect">
            <a:avLst/>
          </a:prstGeom>
        </p:spPr>
        <p:txBody>
          <a:bodyPr spcFirstLastPara="1" wrap="square" lIns="0" tIns="0" rIns="0" bIns="0" anchor="ctr" anchorCtr="0">
            <a:noAutofit/>
          </a:bodyPr>
          <a:lstStyle>
            <a:lvl1pPr lvl="0" rtl="0">
              <a:spcBef>
                <a:spcPts val="0"/>
              </a:spcBef>
              <a:spcAft>
                <a:spcPts val="0"/>
              </a:spcAft>
              <a:buSzPts val="9600"/>
              <a:buNone/>
              <a:defRPr sz="94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6098700" y="3330525"/>
            <a:ext cx="2331900" cy="727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Oswald"/>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9pPr>
          </a:lstStyle>
          <a:p>
            <a:endParaRPr/>
          </a:p>
        </p:txBody>
      </p:sp>
      <p:grpSp>
        <p:nvGrpSpPr>
          <p:cNvPr id="75" name="Google Shape;75;p11"/>
          <p:cNvGrpSpPr/>
          <p:nvPr/>
        </p:nvGrpSpPr>
        <p:grpSpPr>
          <a:xfrm rot="5400000">
            <a:off x="6345490" y="-889971"/>
            <a:ext cx="1764332" cy="3811124"/>
            <a:chOff x="7350442" y="2608992"/>
            <a:chExt cx="777239" cy="1673160"/>
          </a:xfrm>
        </p:grpSpPr>
        <p:sp>
          <p:nvSpPr>
            <p:cNvPr id="76" name="Google Shape;76;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1"/>
          <p:cNvGrpSpPr/>
          <p:nvPr/>
        </p:nvGrpSpPr>
        <p:grpSpPr>
          <a:xfrm rot="-5400000">
            <a:off x="1007843" y="2135053"/>
            <a:ext cx="1737362" cy="3752898"/>
            <a:chOff x="7350442" y="2608992"/>
            <a:chExt cx="777239" cy="1673160"/>
          </a:xfrm>
        </p:grpSpPr>
        <p:sp>
          <p:nvSpPr>
            <p:cNvPr id="85" name="Google Shape;85;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 name="Google Shape;93;p11"/>
          <p:cNvGrpSpPr/>
          <p:nvPr/>
        </p:nvGrpSpPr>
        <p:grpSpPr>
          <a:xfrm>
            <a:off x="752475" y="981075"/>
            <a:ext cx="1200150" cy="114300"/>
            <a:chOff x="752475" y="981075"/>
            <a:chExt cx="1200150" cy="114300"/>
          </a:xfrm>
        </p:grpSpPr>
        <p:sp>
          <p:nvSpPr>
            <p:cNvPr id="94" name="Google Shape;94;p11"/>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195"/>
        <p:cNvGrpSpPr/>
        <p:nvPr/>
      </p:nvGrpSpPr>
      <p:grpSpPr>
        <a:xfrm>
          <a:off x="0" y="0"/>
          <a:ext cx="0" cy="0"/>
          <a:chOff x="0" y="0"/>
          <a:chExt cx="0" cy="0"/>
        </a:xfrm>
      </p:grpSpPr>
      <p:sp>
        <p:nvSpPr>
          <p:cNvPr id="196" name="Google Shape;196;p24"/>
          <p:cNvSpPr txBox="1">
            <a:spLocks noGrp="1"/>
          </p:cNvSpPr>
          <p:nvPr>
            <p:ph type="ctrTitle"/>
          </p:nvPr>
        </p:nvSpPr>
        <p:spPr>
          <a:xfrm>
            <a:off x="2429950" y="950150"/>
            <a:ext cx="4284000" cy="758400"/>
          </a:xfrm>
          <a:prstGeom prst="rect">
            <a:avLst/>
          </a:prstGeom>
        </p:spPr>
        <p:txBody>
          <a:bodyPr spcFirstLastPara="1" wrap="square" lIns="0" tIns="0" rIns="0" bIns="0" anchor="ctr"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197" name="Google Shape;197;p24"/>
          <p:cNvSpPr txBox="1">
            <a:spLocks noGrp="1"/>
          </p:cNvSpPr>
          <p:nvPr>
            <p:ph type="subTitle" idx="1"/>
          </p:nvPr>
        </p:nvSpPr>
        <p:spPr>
          <a:xfrm>
            <a:off x="2425075" y="1828300"/>
            <a:ext cx="4293900" cy="99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grpSp>
        <p:nvGrpSpPr>
          <p:cNvPr id="198" name="Google Shape;198;p24"/>
          <p:cNvGrpSpPr/>
          <p:nvPr/>
        </p:nvGrpSpPr>
        <p:grpSpPr>
          <a:xfrm rot="10800000" flipH="1">
            <a:off x="7172094" y="843104"/>
            <a:ext cx="2029371" cy="4383847"/>
            <a:chOff x="7350442" y="2608992"/>
            <a:chExt cx="777239" cy="1673160"/>
          </a:xfrm>
        </p:grpSpPr>
        <p:sp>
          <p:nvSpPr>
            <p:cNvPr id="199" name="Google Shape;199;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24"/>
          <p:cNvGrpSpPr/>
          <p:nvPr/>
        </p:nvGrpSpPr>
        <p:grpSpPr>
          <a:xfrm flipH="1">
            <a:off x="-57431" y="4"/>
            <a:ext cx="2029371" cy="4383847"/>
            <a:chOff x="7350442" y="2608992"/>
            <a:chExt cx="777239" cy="1673160"/>
          </a:xfrm>
        </p:grpSpPr>
        <p:sp>
          <p:nvSpPr>
            <p:cNvPr id="208" name="Google Shape;208;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6" name="Google Shape;216;p24"/>
          <p:cNvSpPr txBox="1"/>
          <p:nvPr/>
        </p:nvSpPr>
        <p:spPr>
          <a:xfrm>
            <a:off x="2478750" y="3448025"/>
            <a:ext cx="4186500" cy="686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DM Sans"/>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7" r:id="rId4"/>
    <p:sldLayoutId id="2147483658" r:id="rId5"/>
    <p:sldLayoutId id="2147483666" r:id="rId6"/>
    <p:sldLayoutId id="2147483670" r:id="rId7"/>
    <p:sldLayoutId id="2147483671" r:id="rId8"/>
    <p:sldLayoutId id="2147483672" r:id="rId9"/>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13225" y="967650"/>
            <a:ext cx="3924612" cy="30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7200" dirty="0"/>
              <a:t>TRACK</a:t>
            </a:r>
            <a:br>
              <a:rPr lang="en-IN" sz="7200" dirty="0"/>
            </a:br>
            <a:r>
              <a:rPr lang="en-IN" sz="7200" dirty="0"/>
              <a:t>MASTER </a:t>
            </a:r>
            <a:br>
              <a:rPr lang="en-IN" sz="7200" dirty="0"/>
            </a:br>
            <a:r>
              <a:rPr lang="en-IN" sz="7200" u="sng" dirty="0"/>
              <a:t>ROBOT</a:t>
            </a:r>
            <a:endParaRPr sz="7200" u="sng" dirty="0"/>
          </a:p>
        </p:txBody>
      </p:sp>
      <p:pic>
        <p:nvPicPr>
          <p:cNvPr id="4" name="Google Shape;552;p40">
            <a:extLst>
              <a:ext uri="{FF2B5EF4-FFF2-40B4-BE49-F238E27FC236}">
                <a16:creationId xmlns:a16="http://schemas.microsoft.com/office/drawing/2014/main" id="{20CE549D-E57A-4280-FFDD-DF394B5DA711}"/>
              </a:ext>
            </a:extLst>
          </p:cNvPr>
          <p:cNvPicPr preferRelativeResize="0"/>
          <p:nvPr/>
        </p:nvPicPr>
        <p:blipFill rotWithShape="1">
          <a:blip r:embed="rId3"/>
          <a:srcRect t="13716" r="1536" b="26158"/>
          <a:stretch/>
        </p:blipFill>
        <p:spPr>
          <a:xfrm>
            <a:off x="4637837" y="5830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23778" y="1590138"/>
            <a:ext cx="2624541" cy="585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solidFill>
                  <a:schemeClr val="accent1"/>
                </a:solidFill>
              </a:rPr>
              <a:t>DRONE BATTERY</a:t>
            </a: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807550" y="15901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08</a:t>
            </a:r>
            <a:r>
              <a:rPr lang="en" dirty="0"/>
              <a:t>.</a:t>
            </a:r>
            <a:endParaRPr dirty="0"/>
          </a:p>
        </p:txBody>
      </p:sp>
      <p:sp>
        <p:nvSpPr>
          <p:cNvPr id="551" name="Google Shape;551;p40"/>
          <p:cNvSpPr txBox="1">
            <a:spLocks noGrp="1"/>
          </p:cNvSpPr>
          <p:nvPr>
            <p:ph type="subTitle" idx="1"/>
          </p:nvPr>
        </p:nvSpPr>
        <p:spPr>
          <a:xfrm>
            <a:off x="5523778" y="2175476"/>
            <a:ext cx="2895475" cy="5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Drone batteries are lithium-polymer (LiPo) batteries, are typically designed for higher voltage and power requirements compared to what a typical line-following robot might need.</a:t>
            </a:r>
            <a:endParaRPr dirty="0"/>
          </a:p>
        </p:txBody>
      </p:sp>
      <p:pic>
        <p:nvPicPr>
          <p:cNvPr id="552" name="Google Shape;552;p40"/>
          <p:cNvPicPr preferRelativeResize="0"/>
          <p:nvPr/>
        </p:nvPicPr>
        <p:blipFill>
          <a:blip r:embed="rId3"/>
          <a:srcRect l="19047" r="19047"/>
          <a:stretch/>
        </p:blipFill>
        <p:spPr>
          <a:xfrm>
            <a:off x="846482"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27905184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BD2D-9F4F-D562-9B47-7A6E0B021529}"/>
              </a:ext>
            </a:extLst>
          </p:cNvPr>
          <p:cNvSpPr>
            <a:spLocks noGrp="1"/>
          </p:cNvSpPr>
          <p:nvPr>
            <p:ph type="title"/>
          </p:nvPr>
        </p:nvSpPr>
        <p:spPr>
          <a:xfrm>
            <a:off x="1011400" y="1282571"/>
            <a:ext cx="3739505" cy="378439"/>
          </a:xfrm>
        </p:spPr>
        <p:txBody>
          <a:bodyPr/>
          <a:lstStyle/>
          <a:p>
            <a:r>
              <a:rPr lang="en-IN" sz="3800" dirty="0">
                <a:latin typeface="Oswald" panose="00000500000000000000" pitchFamily="2" charset="0"/>
              </a:rPr>
              <a:t>WORKING</a:t>
            </a:r>
            <a:r>
              <a:rPr lang="en-IN" sz="3800" dirty="0"/>
              <a:t> </a:t>
            </a:r>
            <a:r>
              <a:rPr lang="en-IN" sz="3800" dirty="0">
                <a:latin typeface="Oswald" panose="00000500000000000000" pitchFamily="2" charset="0"/>
              </a:rPr>
              <a:t>PRINCIPLE</a:t>
            </a:r>
          </a:p>
        </p:txBody>
      </p:sp>
      <p:sp>
        <p:nvSpPr>
          <p:cNvPr id="3" name="Subtitle 2">
            <a:extLst>
              <a:ext uri="{FF2B5EF4-FFF2-40B4-BE49-F238E27FC236}">
                <a16:creationId xmlns:a16="http://schemas.microsoft.com/office/drawing/2014/main" id="{DC5316FF-359B-DF81-DB5F-D4E18D890832}"/>
              </a:ext>
            </a:extLst>
          </p:cNvPr>
          <p:cNvSpPr>
            <a:spLocks noGrp="1"/>
          </p:cNvSpPr>
          <p:nvPr>
            <p:ph type="subTitle" idx="1"/>
          </p:nvPr>
        </p:nvSpPr>
        <p:spPr>
          <a:xfrm>
            <a:off x="3513667" y="1896533"/>
            <a:ext cx="4954471" cy="2825789"/>
          </a:xfrm>
        </p:spPr>
        <p:txBody>
          <a:bodyPr/>
          <a:lstStyle/>
          <a:p>
            <a:pPr algn="just"/>
            <a:r>
              <a:rPr lang="en-US" b="0" i="0" dirty="0">
                <a:solidFill>
                  <a:schemeClr val="tx1"/>
                </a:solidFill>
                <a:effectLst/>
                <a:latin typeface="Open Sans" panose="020B0606030504020204" pitchFamily="34" charset="0"/>
              </a:rPr>
              <a:t>	</a:t>
            </a:r>
            <a:r>
              <a:rPr lang="en-US" sz="1400" b="0" i="0" dirty="0">
                <a:solidFill>
                  <a:schemeClr val="tx1"/>
                </a:solidFill>
                <a:effectLst/>
                <a:latin typeface="Open Sans" panose="020B0606030504020204" pitchFamily="34" charset="0"/>
              </a:rPr>
              <a:t>According to the above circuit diagram, we notice that a microcontroller (Atmega328p) is used to communicate with the whole system for processing the robotics functions. First, we need to connect both </a:t>
            </a:r>
            <a:r>
              <a:rPr lang="en-US" sz="1400" b="0" i="0" dirty="0" err="1">
                <a:solidFill>
                  <a:schemeClr val="tx1"/>
                </a:solidFill>
                <a:effectLst/>
                <a:latin typeface="Open Sans" panose="020B0606030504020204" pitchFamily="34" charset="0"/>
              </a:rPr>
              <a:t>Vcc</a:t>
            </a:r>
            <a:r>
              <a:rPr lang="en-US" sz="1400" b="0" i="0" dirty="0">
                <a:solidFill>
                  <a:schemeClr val="tx1"/>
                </a:solidFill>
                <a:effectLst/>
                <a:latin typeface="Open Sans" panose="020B0606030504020204" pitchFamily="34" charset="0"/>
              </a:rPr>
              <a:t> and ground pins of the Arduino </a:t>
            </a:r>
            <a:r>
              <a:rPr lang="en-US" sz="1400" dirty="0">
                <a:solidFill>
                  <a:schemeClr val="tx1"/>
                </a:solidFill>
                <a:latin typeface="Open Sans" panose="020B0606030504020204" pitchFamily="34" charset="0"/>
              </a:rPr>
              <a:t>U</a:t>
            </a:r>
            <a:r>
              <a:rPr lang="en-US" sz="1400" b="0" i="0" dirty="0">
                <a:solidFill>
                  <a:schemeClr val="tx1"/>
                </a:solidFill>
                <a:effectLst/>
                <a:latin typeface="Open Sans" panose="020B0606030504020204" pitchFamily="34" charset="0"/>
              </a:rPr>
              <a:t>no with a 9V power supply. As we know this is the main source for operating the whole system. After connecting the above connection, let’s connect the motor shield onto the Arduino UNO. The ultrasonic </a:t>
            </a:r>
            <a:r>
              <a:rPr lang="en-US" sz="1400" b="0" i="0" dirty="0" err="1">
                <a:solidFill>
                  <a:schemeClr val="tx1"/>
                </a:solidFill>
                <a:effectLst/>
                <a:latin typeface="Open Sans" panose="020B0606030504020204" pitchFamily="34" charset="0"/>
              </a:rPr>
              <a:t>sesnsor</a:t>
            </a:r>
            <a:r>
              <a:rPr lang="en-US" sz="1400" b="0" i="0" dirty="0">
                <a:solidFill>
                  <a:schemeClr val="tx1"/>
                </a:solidFill>
                <a:effectLst/>
                <a:latin typeface="Open Sans" panose="020B0606030504020204" pitchFamily="34" charset="0"/>
              </a:rPr>
              <a:t> detects objects on the path with the help of servo motor and finds the correct route to dodge the object.</a:t>
            </a:r>
            <a:endParaRPr lang="en-IN" sz="1400" dirty="0"/>
          </a:p>
        </p:txBody>
      </p:sp>
    </p:spTree>
    <p:extLst>
      <p:ext uri="{BB962C8B-B14F-4D97-AF65-F5344CB8AC3E}">
        <p14:creationId xmlns:p14="http://schemas.microsoft.com/office/powerpoint/2010/main" val="24375326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B96164-E1D5-303B-A262-A1FF9883ABBA}"/>
              </a:ext>
            </a:extLst>
          </p:cNvPr>
          <p:cNvSpPr>
            <a:spLocks noGrp="1"/>
          </p:cNvSpPr>
          <p:nvPr>
            <p:ph type="subTitle" idx="1"/>
          </p:nvPr>
        </p:nvSpPr>
        <p:spPr>
          <a:xfrm>
            <a:off x="2339010" y="2458278"/>
            <a:ext cx="4114244" cy="968039"/>
          </a:xfrm>
        </p:spPr>
        <p:txBody>
          <a:bodyPr/>
          <a:lstStyle/>
          <a:p>
            <a:pPr marL="139700" indent="0" algn="just">
              <a:buNone/>
            </a:pPr>
            <a:r>
              <a:rPr lang="en-US" sz="1400" b="0" i="0" dirty="0">
                <a:solidFill>
                  <a:schemeClr val="tx1"/>
                </a:solidFill>
                <a:effectLst/>
                <a:latin typeface="Open Sans" panose="020B0606030504020204" pitchFamily="34" charset="0"/>
              </a:rPr>
              <a:t> Four geared motors are connected to the outer terminal of the motor driver as shown in the circuit diagram. This is a powerful motor driver that can drive four 6V motors easily. After that, let’s connect the right infrared sensor’s data pin to the A0 pin and the left infrared sensor’s data pin to the A1 pin of the Arduino. It helps to detect the black line according to the robot’s path and let it rotate in the correct direction.</a:t>
            </a:r>
          </a:p>
          <a:p>
            <a:pPr marL="139700" indent="0" algn="just">
              <a:buNone/>
            </a:pPr>
            <a:br>
              <a:rPr lang="en-US" sz="1400" b="0" i="0" dirty="0">
                <a:solidFill>
                  <a:schemeClr val="tx1"/>
                </a:solidFill>
                <a:effectLst/>
                <a:latin typeface="Open Sans" panose="020B0606030504020204" pitchFamily="34" charset="0"/>
              </a:rPr>
            </a:br>
            <a:endParaRPr lang="en-IN" sz="1400" dirty="0">
              <a:solidFill>
                <a:schemeClr val="tx1"/>
              </a:solidFill>
            </a:endParaRPr>
          </a:p>
          <a:p>
            <a:pPr marL="139700" indent="0">
              <a:buNone/>
            </a:pPr>
            <a:endParaRPr lang="en-IN" sz="1400" dirty="0"/>
          </a:p>
          <a:p>
            <a:endParaRPr lang="en-IN" sz="1400" dirty="0"/>
          </a:p>
        </p:txBody>
      </p:sp>
    </p:spTree>
    <p:extLst>
      <p:ext uri="{BB962C8B-B14F-4D97-AF65-F5344CB8AC3E}">
        <p14:creationId xmlns:p14="http://schemas.microsoft.com/office/powerpoint/2010/main" val="1248756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4835875" y="1321683"/>
            <a:ext cx="3594900" cy="1539517"/>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2774550" y="3084575"/>
            <a:ext cx="3594900" cy="16492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13225" y="1321975"/>
            <a:ext cx="3594900" cy="1539225"/>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rot="5400000">
            <a:off x="6793563" y="-1154209"/>
            <a:ext cx="959680" cy="374118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p:cNvSpPr txBox="1">
            <a:spLocks noGrp="1"/>
          </p:cNvSpPr>
          <p:nvPr>
            <p:ph type="title"/>
          </p:nvPr>
        </p:nvSpPr>
        <p:spPr>
          <a:xfrm>
            <a:off x="1584063" y="1396875"/>
            <a:ext cx="2337300" cy="6196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i="0" dirty="0">
                <a:effectLst/>
                <a:latin typeface="Söhne"/>
              </a:rPr>
              <a:t>Environmental Monitoring</a:t>
            </a:r>
            <a:endParaRPr dirty="0"/>
          </a:p>
        </p:txBody>
      </p:sp>
      <p:sp>
        <p:nvSpPr>
          <p:cNvPr id="375" name="Google Shape;375;p36"/>
          <p:cNvSpPr txBox="1">
            <a:spLocks noGrp="1"/>
          </p:cNvSpPr>
          <p:nvPr>
            <p:ph type="subTitle" idx="1"/>
          </p:nvPr>
        </p:nvSpPr>
        <p:spPr>
          <a:xfrm>
            <a:off x="1520400" y="2038416"/>
            <a:ext cx="23373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rgbClr val="D1D5DB"/>
                </a:solidFill>
                <a:latin typeface="Söhne"/>
              </a:rPr>
              <a:t>T</a:t>
            </a:r>
            <a:r>
              <a:rPr lang="en-US" b="1" i="0" dirty="0">
                <a:solidFill>
                  <a:srgbClr val="D1D5DB"/>
                </a:solidFill>
                <a:effectLst/>
                <a:latin typeface="Söhne"/>
              </a:rPr>
              <a:t>racking animal migrations or monitoring environmental parameters.</a:t>
            </a:r>
            <a:endParaRPr b="1" dirty="0"/>
          </a:p>
        </p:txBody>
      </p:sp>
      <p:sp>
        <p:nvSpPr>
          <p:cNvPr id="376" name="Google Shape;376;p36"/>
          <p:cNvSpPr txBox="1">
            <a:spLocks noGrp="1"/>
          </p:cNvSpPr>
          <p:nvPr>
            <p:ph type="title" idx="2"/>
          </p:nvPr>
        </p:nvSpPr>
        <p:spPr>
          <a:xfrm>
            <a:off x="5704788" y="1543600"/>
            <a:ext cx="23409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i="0" dirty="0">
                <a:effectLst/>
                <a:latin typeface="Söhne"/>
              </a:rPr>
              <a:t>Entertainment</a:t>
            </a:r>
            <a:endParaRPr dirty="0"/>
          </a:p>
        </p:txBody>
      </p:sp>
      <p:sp>
        <p:nvSpPr>
          <p:cNvPr id="377" name="Google Shape;377;p36"/>
          <p:cNvSpPr txBox="1">
            <a:spLocks noGrp="1"/>
          </p:cNvSpPr>
          <p:nvPr>
            <p:ph type="subTitle" idx="3"/>
          </p:nvPr>
        </p:nvSpPr>
        <p:spPr>
          <a:xfrm>
            <a:off x="5704788" y="1938600"/>
            <a:ext cx="23409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rgbClr val="D1D5DB"/>
                </a:solidFill>
                <a:latin typeface="Söhne"/>
              </a:rPr>
              <a:t>R</a:t>
            </a:r>
            <a:r>
              <a:rPr lang="en-US" b="1" i="0" dirty="0">
                <a:solidFill>
                  <a:srgbClr val="D1D5DB"/>
                </a:solidFill>
                <a:effectLst/>
                <a:latin typeface="Söhne"/>
              </a:rPr>
              <a:t>obot races and exhibitions. They can be customized for fun and amusement.</a:t>
            </a:r>
            <a:endParaRPr b="1" dirty="0"/>
          </a:p>
        </p:txBody>
      </p:sp>
      <p:grpSp>
        <p:nvGrpSpPr>
          <p:cNvPr id="378" name="Google Shape;378;p36"/>
          <p:cNvGrpSpPr/>
          <p:nvPr/>
        </p:nvGrpSpPr>
        <p:grpSpPr>
          <a:xfrm>
            <a:off x="3014051" y="3291050"/>
            <a:ext cx="461914" cy="491319"/>
            <a:chOff x="8064537" y="2721380"/>
            <a:chExt cx="346600" cy="368664"/>
          </a:xfrm>
        </p:grpSpPr>
        <p:sp>
          <p:nvSpPr>
            <p:cNvPr id="379" name="Google Shape;379;p36"/>
            <p:cNvSpPr/>
            <p:nvPr/>
          </p:nvSpPr>
          <p:spPr>
            <a:xfrm>
              <a:off x="8291916" y="2764705"/>
              <a:ext cx="75897" cy="75897"/>
            </a:xfrm>
            <a:custGeom>
              <a:avLst/>
              <a:gdLst/>
              <a:ahLst/>
              <a:cxnLst/>
              <a:rect l="l" t="t" r="r" b="b"/>
              <a:pathLst>
                <a:path w="2160" h="2160" extrusionOk="0">
                  <a:moveTo>
                    <a:pt x="0" y="1"/>
                  </a:moveTo>
                  <a:lnTo>
                    <a:pt x="0" y="618"/>
                  </a:lnTo>
                  <a:cubicBezTo>
                    <a:pt x="851" y="618"/>
                    <a:pt x="1542" y="1309"/>
                    <a:pt x="1542" y="2160"/>
                  </a:cubicBezTo>
                  <a:lnTo>
                    <a:pt x="2159" y="2160"/>
                  </a:lnTo>
                  <a:cubicBezTo>
                    <a:pt x="2159" y="970"/>
                    <a:pt x="119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8291916" y="2721380"/>
              <a:ext cx="119222" cy="119222"/>
            </a:xfrm>
            <a:custGeom>
              <a:avLst/>
              <a:gdLst/>
              <a:ahLst/>
              <a:cxnLst/>
              <a:rect l="l" t="t" r="r" b="b"/>
              <a:pathLst>
                <a:path w="3393" h="3393" extrusionOk="0">
                  <a:moveTo>
                    <a:pt x="0" y="1"/>
                  </a:moveTo>
                  <a:lnTo>
                    <a:pt x="0" y="618"/>
                  </a:lnTo>
                  <a:cubicBezTo>
                    <a:pt x="1532" y="618"/>
                    <a:pt x="2777" y="1863"/>
                    <a:pt x="2777" y="3393"/>
                  </a:cubicBezTo>
                  <a:lnTo>
                    <a:pt x="3392" y="3393"/>
                  </a:lnTo>
                  <a:cubicBezTo>
                    <a:pt x="3392" y="1522"/>
                    <a:pt x="187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8097145" y="2721591"/>
              <a:ext cx="108469" cy="75862"/>
            </a:xfrm>
            <a:custGeom>
              <a:avLst/>
              <a:gdLst/>
              <a:ahLst/>
              <a:cxnLst/>
              <a:rect l="l" t="t" r="r" b="b"/>
              <a:pathLst>
                <a:path w="3087" h="2159" extrusionOk="0">
                  <a:moveTo>
                    <a:pt x="1" y="1"/>
                  </a:moveTo>
                  <a:lnTo>
                    <a:pt x="1" y="765"/>
                  </a:lnTo>
                  <a:lnTo>
                    <a:pt x="1230" y="765"/>
                  </a:lnTo>
                  <a:lnTo>
                    <a:pt x="1230" y="1394"/>
                  </a:lnTo>
                  <a:lnTo>
                    <a:pt x="1" y="1394"/>
                  </a:lnTo>
                  <a:lnTo>
                    <a:pt x="1" y="2159"/>
                  </a:lnTo>
                  <a:lnTo>
                    <a:pt x="3086" y="2159"/>
                  </a:lnTo>
                  <a:lnTo>
                    <a:pt x="3086" y="1394"/>
                  </a:lnTo>
                  <a:lnTo>
                    <a:pt x="1858" y="1394"/>
                  </a:lnTo>
                  <a:lnTo>
                    <a:pt x="1858" y="765"/>
                  </a:lnTo>
                  <a:lnTo>
                    <a:pt x="3086" y="765"/>
                  </a:lnTo>
                  <a:lnTo>
                    <a:pt x="3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8127715" y="3008494"/>
              <a:ext cx="47049" cy="22066"/>
            </a:xfrm>
            <a:custGeom>
              <a:avLst/>
              <a:gdLst/>
              <a:ahLst/>
              <a:cxnLst/>
              <a:rect l="l" t="t" r="r" b="b"/>
              <a:pathLst>
                <a:path w="1339" h="628" extrusionOk="0">
                  <a:moveTo>
                    <a:pt x="359" y="0"/>
                  </a:moveTo>
                  <a:cubicBezTo>
                    <a:pt x="216" y="0"/>
                    <a:pt x="87" y="95"/>
                    <a:pt x="51" y="234"/>
                  </a:cubicBezTo>
                  <a:cubicBezTo>
                    <a:pt x="1" y="442"/>
                    <a:pt x="157" y="628"/>
                    <a:pt x="356" y="628"/>
                  </a:cubicBezTo>
                  <a:lnTo>
                    <a:pt x="981" y="628"/>
                  </a:lnTo>
                  <a:cubicBezTo>
                    <a:pt x="1125" y="628"/>
                    <a:pt x="1254" y="533"/>
                    <a:pt x="1288" y="393"/>
                  </a:cubicBezTo>
                  <a:cubicBezTo>
                    <a:pt x="1339" y="186"/>
                    <a:pt x="1183"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8064537" y="2813899"/>
              <a:ext cx="261107" cy="276146"/>
            </a:xfrm>
            <a:custGeom>
              <a:avLst/>
              <a:gdLst/>
              <a:ahLst/>
              <a:cxnLst/>
              <a:rect l="l" t="t" r="r" b="b"/>
              <a:pathLst>
                <a:path w="7431" h="7859" extrusionOk="0">
                  <a:moveTo>
                    <a:pt x="3387" y="1224"/>
                  </a:moveTo>
                  <a:lnTo>
                    <a:pt x="3387" y="1851"/>
                  </a:lnTo>
                  <a:lnTo>
                    <a:pt x="1529" y="1851"/>
                  </a:lnTo>
                  <a:lnTo>
                    <a:pt x="1529" y="1224"/>
                  </a:lnTo>
                  <a:close/>
                  <a:moveTo>
                    <a:pt x="3086" y="2452"/>
                  </a:moveTo>
                  <a:lnTo>
                    <a:pt x="3086" y="3080"/>
                  </a:lnTo>
                  <a:lnTo>
                    <a:pt x="1858" y="3080"/>
                  </a:lnTo>
                  <a:lnTo>
                    <a:pt x="1858" y="2452"/>
                  </a:lnTo>
                  <a:close/>
                  <a:moveTo>
                    <a:pt x="2786" y="3681"/>
                  </a:moveTo>
                  <a:lnTo>
                    <a:pt x="2786" y="4310"/>
                  </a:lnTo>
                  <a:lnTo>
                    <a:pt x="2158" y="4310"/>
                  </a:lnTo>
                  <a:lnTo>
                    <a:pt x="2158" y="3681"/>
                  </a:lnTo>
                  <a:close/>
                  <a:moveTo>
                    <a:pt x="2765" y="4937"/>
                  </a:moveTo>
                  <a:cubicBezTo>
                    <a:pt x="3205" y="4937"/>
                    <a:pt x="3632" y="5291"/>
                    <a:pt x="3696" y="5727"/>
                  </a:cubicBezTo>
                  <a:cubicBezTo>
                    <a:pt x="3779" y="6301"/>
                    <a:pt x="3335" y="6793"/>
                    <a:pt x="2777" y="6793"/>
                  </a:cubicBezTo>
                  <a:lnTo>
                    <a:pt x="2170" y="6793"/>
                  </a:lnTo>
                  <a:cubicBezTo>
                    <a:pt x="1730" y="6793"/>
                    <a:pt x="1303" y="6439"/>
                    <a:pt x="1241" y="6004"/>
                  </a:cubicBezTo>
                  <a:cubicBezTo>
                    <a:pt x="1158" y="5431"/>
                    <a:pt x="1601" y="4937"/>
                    <a:pt x="2158" y="4937"/>
                  </a:cubicBezTo>
                  <a:close/>
                  <a:moveTo>
                    <a:pt x="6485" y="1"/>
                  </a:moveTo>
                  <a:cubicBezTo>
                    <a:pt x="6284" y="1"/>
                    <a:pt x="6083" y="76"/>
                    <a:pt x="5930" y="226"/>
                  </a:cubicBezTo>
                  <a:cubicBezTo>
                    <a:pt x="5540" y="610"/>
                    <a:pt x="5665" y="1261"/>
                    <a:pt x="6172" y="1477"/>
                  </a:cubicBezTo>
                  <a:lnTo>
                    <a:pt x="6172" y="3096"/>
                  </a:lnTo>
                  <a:lnTo>
                    <a:pt x="5543" y="3712"/>
                  </a:lnTo>
                  <a:lnTo>
                    <a:pt x="5543" y="5074"/>
                  </a:lnTo>
                  <a:lnTo>
                    <a:pt x="4942" y="5074"/>
                  </a:lnTo>
                  <a:lnTo>
                    <a:pt x="4942" y="132"/>
                  </a:lnTo>
                  <a:lnTo>
                    <a:pt x="1" y="132"/>
                  </a:lnTo>
                  <a:lnTo>
                    <a:pt x="1" y="7858"/>
                  </a:lnTo>
                  <a:lnTo>
                    <a:pt x="4942" y="7858"/>
                  </a:lnTo>
                  <a:lnTo>
                    <a:pt x="4942" y="6630"/>
                  </a:lnTo>
                  <a:lnTo>
                    <a:pt x="6016" y="6630"/>
                  </a:lnTo>
                  <a:cubicBezTo>
                    <a:pt x="6401" y="6630"/>
                    <a:pt x="6736" y="6353"/>
                    <a:pt x="6791" y="5971"/>
                  </a:cubicBezTo>
                  <a:cubicBezTo>
                    <a:pt x="6852" y="5550"/>
                    <a:pt x="6565" y="5183"/>
                    <a:pt x="6172" y="5104"/>
                  </a:cubicBezTo>
                  <a:lnTo>
                    <a:pt x="6172" y="3983"/>
                  </a:lnTo>
                  <a:lnTo>
                    <a:pt x="6800" y="3365"/>
                  </a:lnTo>
                  <a:lnTo>
                    <a:pt x="6800" y="1477"/>
                  </a:lnTo>
                  <a:cubicBezTo>
                    <a:pt x="7305" y="1261"/>
                    <a:pt x="7430" y="608"/>
                    <a:pt x="7041" y="226"/>
                  </a:cubicBezTo>
                  <a:cubicBezTo>
                    <a:pt x="6888" y="76"/>
                    <a:pt x="6686" y="1"/>
                    <a:pt x="6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title" idx="4"/>
          </p:nvPr>
        </p:nvSpPr>
        <p:spPr>
          <a:xfrm>
            <a:off x="3644425" y="3210034"/>
            <a:ext cx="2337300" cy="4736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i="0" dirty="0">
                <a:effectLst/>
                <a:latin typeface="Söhne"/>
              </a:rPr>
              <a:t>Security and Surveillance:</a:t>
            </a:r>
            <a:r>
              <a:rPr lang="en-IN" b="0" i="0" dirty="0">
                <a:solidFill>
                  <a:srgbClr val="D1D5DB"/>
                </a:solidFill>
                <a:effectLst/>
                <a:latin typeface="Söhne"/>
              </a:rPr>
              <a:t> </a:t>
            </a:r>
            <a:endParaRPr dirty="0"/>
          </a:p>
        </p:txBody>
      </p:sp>
      <p:sp>
        <p:nvSpPr>
          <p:cNvPr id="385" name="Google Shape;385;p36"/>
          <p:cNvSpPr txBox="1">
            <a:spLocks noGrp="1"/>
          </p:cNvSpPr>
          <p:nvPr>
            <p:ph type="subTitle" idx="5"/>
          </p:nvPr>
        </p:nvSpPr>
        <p:spPr>
          <a:xfrm>
            <a:off x="3644425" y="3682009"/>
            <a:ext cx="2337300" cy="9037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rgbClr val="D1D5DB"/>
                </a:solidFill>
                <a:latin typeface="Söhne"/>
              </a:rPr>
              <a:t>P</a:t>
            </a:r>
            <a:r>
              <a:rPr lang="en-US" b="1" i="0" dirty="0">
                <a:solidFill>
                  <a:srgbClr val="D1D5DB"/>
                </a:solidFill>
                <a:effectLst/>
                <a:latin typeface="Söhne"/>
              </a:rPr>
              <a:t>atrol predefined routes in sensitive areas, such as airports, to enhance security and surveillance</a:t>
            </a:r>
            <a:endParaRPr b="1" dirty="0"/>
          </a:p>
        </p:txBody>
      </p:sp>
      <p:sp>
        <p:nvSpPr>
          <p:cNvPr id="386" name="Google Shape;386;p36"/>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Applications:</a:t>
            </a:r>
            <a:endParaRPr dirty="0">
              <a:solidFill>
                <a:schemeClr val="accent1"/>
              </a:solidFill>
            </a:endParaRPr>
          </a:p>
        </p:txBody>
      </p:sp>
      <p:grpSp>
        <p:nvGrpSpPr>
          <p:cNvPr id="387" name="Google Shape;387;p36"/>
          <p:cNvGrpSpPr/>
          <p:nvPr/>
        </p:nvGrpSpPr>
        <p:grpSpPr>
          <a:xfrm>
            <a:off x="947571" y="1571123"/>
            <a:ext cx="461935" cy="393314"/>
            <a:chOff x="4794231" y="3363705"/>
            <a:chExt cx="368487" cy="313747"/>
          </a:xfrm>
        </p:grpSpPr>
        <p:sp>
          <p:nvSpPr>
            <p:cNvPr id="388" name="Google Shape;388;p36"/>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6"/>
          <p:cNvGrpSpPr/>
          <p:nvPr/>
        </p:nvGrpSpPr>
        <p:grpSpPr>
          <a:xfrm>
            <a:off x="5059037" y="1581475"/>
            <a:ext cx="461928" cy="366913"/>
            <a:chOff x="7238791" y="2759364"/>
            <a:chExt cx="368452" cy="292664"/>
          </a:xfrm>
        </p:grpSpPr>
        <p:sp>
          <p:nvSpPr>
            <p:cNvPr id="395" name="Google Shape;395;p36"/>
            <p:cNvSpPr/>
            <p:nvPr/>
          </p:nvSpPr>
          <p:spPr>
            <a:xfrm>
              <a:off x="7301512" y="2759364"/>
              <a:ext cx="67815" cy="65321"/>
            </a:xfrm>
            <a:custGeom>
              <a:avLst/>
              <a:gdLst/>
              <a:ahLst/>
              <a:cxnLst/>
              <a:rect l="l" t="t" r="r" b="b"/>
              <a:pathLst>
                <a:path w="1930" h="1859" extrusionOk="0">
                  <a:moveTo>
                    <a:pt x="796" y="1"/>
                  </a:moveTo>
                  <a:lnTo>
                    <a:pt x="0" y="1858"/>
                  </a:lnTo>
                  <a:lnTo>
                    <a:pt x="1929" y="1858"/>
                  </a:lnTo>
                  <a:lnTo>
                    <a:pt x="19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7390377" y="2759364"/>
              <a:ext cx="137071" cy="65321"/>
            </a:xfrm>
            <a:custGeom>
              <a:avLst/>
              <a:gdLst/>
              <a:ahLst/>
              <a:cxnLst/>
              <a:rect l="l" t="t" r="r" b="b"/>
              <a:pathLst>
                <a:path w="3901" h="1859" extrusionOk="0">
                  <a:moveTo>
                    <a:pt x="1" y="1"/>
                  </a:moveTo>
                  <a:lnTo>
                    <a:pt x="1" y="1858"/>
                  </a:lnTo>
                  <a:lnTo>
                    <a:pt x="3900" y="1858"/>
                  </a:lnTo>
                  <a:lnTo>
                    <a:pt x="2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7476711" y="2986778"/>
              <a:ext cx="22101" cy="43219"/>
            </a:xfrm>
            <a:custGeom>
              <a:avLst/>
              <a:gdLst/>
              <a:ahLst/>
              <a:cxnLst/>
              <a:rect l="l" t="t" r="r" b="b"/>
              <a:pathLst>
                <a:path w="629" h="1230" extrusionOk="0">
                  <a:moveTo>
                    <a:pt x="1" y="1"/>
                  </a:moveTo>
                  <a:lnTo>
                    <a:pt x="1" y="1229"/>
                  </a:lnTo>
                  <a:lnTo>
                    <a:pt x="628" y="12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7519861" y="2986778"/>
              <a:ext cx="22101" cy="65250"/>
            </a:xfrm>
            <a:custGeom>
              <a:avLst/>
              <a:gdLst/>
              <a:ahLst/>
              <a:cxnLst/>
              <a:rect l="l" t="t" r="r" b="b"/>
              <a:pathLst>
                <a:path w="629" h="1857" extrusionOk="0">
                  <a:moveTo>
                    <a:pt x="1" y="1"/>
                  </a:moveTo>
                  <a:lnTo>
                    <a:pt x="1" y="1857"/>
                  </a:lnTo>
                  <a:lnTo>
                    <a:pt x="629" y="1857"/>
                  </a:lnTo>
                  <a:lnTo>
                    <a:pt x="6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7304007" y="2986778"/>
              <a:ext cx="22137" cy="43219"/>
            </a:xfrm>
            <a:custGeom>
              <a:avLst/>
              <a:gdLst/>
              <a:ahLst/>
              <a:cxnLst/>
              <a:rect l="l" t="t" r="r" b="b"/>
              <a:pathLst>
                <a:path w="630" h="1230" extrusionOk="0">
                  <a:moveTo>
                    <a:pt x="1" y="1"/>
                  </a:moveTo>
                  <a:lnTo>
                    <a:pt x="1" y="1229"/>
                  </a:lnTo>
                  <a:lnTo>
                    <a:pt x="630" y="12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347157" y="2986778"/>
              <a:ext cx="22172" cy="65250"/>
            </a:xfrm>
            <a:custGeom>
              <a:avLst/>
              <a:gdLst/>
              <a:ahLst/>
              <a:cxnLst/>
              <a:rect l="l" t="t" r="r" b="b"/>
              <a:pathLst>
                <a:path w="631" h="1857" extrusionOk="0">
                  <a:moveTo>
                    <a:pt x="1" y="1"/>
                  </a:moveTo>
                  <a:lnTo>
                    <a:pt x="1" y="1857"/>
                  </a:lnTo>
                  <a:lnTo>
                    <a:pt x="630" y="1857"/>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7238791" y="2845769"/>
              <a:ext cx="368452" cy="97858"/>
            </a:xfrm>
            <a:custGeom>
              <a:avLst/>
              <a:gdLst/>
              <a:ahLst/>
              <a:cxnLst/>
              <a:rect l="l" t="t" r="r" b="b"/>
              <a:pathLst>
                <a:path w="10486" h="2785" extrusionOk="0">
                  <a:moveTo>
                    <a:pt x="6171" y="928"/>
                  </a:moveTo>
                  <a:lnTo>
                    <a:pt x="6171" y="1556"/>
                  </a:lnTo>
                  <a:lnTo>
                    <a:pt x="5243" y="1556"/>
                  </a:lnTo>
                  <a:lnTo>
                    <a:pt x="5243" y="928"/>
                  </a:lnTo>
                  <a:close/>
                  <a:moveTo>
                    <a:pt x="490" y="0"/>
                  </a:moveTo>
                  <a:lnTo>
                    <a:pt x="1" y="491"/>
                  </a:lnTo>
                  <a:lnTo>
                    <a:pt x="1" y="1984"/>
                  </a:lnTo>
                  <a:lnTo>
                    <a:pt x="798" y="2784"/>
                  </a:lnTo>
                  <a:lnTo>
                    <a:pt x="1265" y="2784"/>
                  </a:lnTo>
                  <a:cubicBezTo>
                    <a:pt x="1407" y="2079"/>
                    <a:pt x="2031" y="1547"/>
                    <a:pt x="2776" y="1547"/>
                  </a:cubicBezTo>
                  <a:cubicBezTo>
                    <a:pt x="3521" y="1547"/>
                    <a:pt x="4144" y="2079"/>
                    <a:pt x="4287" y="2784"/>
                  </a:cubicBezTo>
                  <a:lnTo>
                    <a:pt x="6199" y="2784"/>
                  </a:lnTo>
                  <a:cubicBezTo>
                    <a:pt x="6342" y="2079"/>
                    <a:pt x="6965" y="1547"/>
                    <a:pt x="7710" y="1547"/>
                  </a:cubicBezTo>
                  <a:cubicBezTo>
                    <a:pt x="8454" y="1547"/>
                    <a:pt x="9077" y="2079"/>
                    <a:pt x="9221" y="2784"/>
                  </a:cubicBezTo>
                  <a:lnTo>
                    <a:pt x="9688" y="2784"/>
                  </a:lnTo>
                  <a:lnTo>
                    <a:pt x="10485" y="1984"/>
                  </a:lnTo>
                  <a:lnTo>
                    <a:pt x="10485" y="491"/>
                  </a:lnTo>
                  <a:lnTo>
                    <a:pt x="99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7476711"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7"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7304007"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8"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6"/>
          <p:cNvGrpSpPr/>
          <p:nvPr/>
        </p:nvGrpSpPr>
        <p:grpSpPr>
          <a:xfrm>
            <a:off x="720000" y="3089050"/>
            <a:ext cx="1600800" cy="1600800"/>
            <a:chOff x="720000" y="3089050"/>
            <a:chExt cx="1600800" cy="1600800"/>
          </a:xfrm>
        </p:grpSpPr>
        <p:sp>
          <p:nvSpPr>
            <p:cNvPr id="405" name="Google Shape;405;p36"/>
            <p:cNvSpPr/>
            <p:nvPr/>
          </p:nvSpPr>
          <p:spPr>
            <a:xfrm>
              <a:off x="720000" y="3089050"/>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6" name="Google Shape;406;p36"/>
            <p:cNvSpPr/>
            <p:nvPr/>
          </p:nvSpPr>
          <p:spPr>
            <a:xfrm rot="5400000">
              <a:off x="823981" y="3192879"/>
              <a:ext cx="1392900" cy="13929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386833" y="3751320"/>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8" name="Google Shape;408;p36"/>
            <p:cNvSpPr/>
            <p:nvPr/>
          </p:nvSpPr>
          <p:spPr>
            <a:xfrm rot="-3600057">
              <a:off x="1109401" y="3473975"/>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6"/>
          <p:cNvGrpSpPr/>
          <p:nvPr/>
        </p:nvGrpSpPr>
        <p:grpSpPr>
          <a:xfrm>
            <a:off x="6672250" y="2933623"/>
            <a:ext cx="1902600" cy="1902600"/>
            <a:chOff x="6672250" y="2933623"/>
            <a:chExt cx="1902600" cy="1902600"/>
          </a:xfrm>
        </p:grpSpPr>
        <p:sp>
          <p:nvSpPr>
            <p:cNvPr id="410" name="Google Shape;410;p36"/>
            <p:cNvSpPr/>
            <p:nvPr/>
          </p:nvSpPr>
          <p:spPr>
            <a:xfrm>
              <a:off x="6823200" y="3084575"/>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1" name="Google Shape;411;p36"/>
            <p:cNvSpPr/>
            <p:nvPr/>
          </p:nvSpPr>
          <p:spPr>
            <a:xfrm rot="-9000337">
              <a:off x="6927131" y="3188504"/>
              <a:ext cx="1392836" cy="1392836"/>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7490033" y="3746845"/>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3" name="Google Shape;413;p36"/>
            <p:cNvSpPr/>
            <p:nvPr/>
          </p:nvSpPr>
          <p:spPr>
            <a:xfrm rot="1799943">
              <a:off x="7212526" y="3469434"/>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4835875" y="1069717"/>
            <a:ext cx="3594900" cy="1791484"/>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2774550" y="3084575"/>
            <a:ext cx="3594900" cy="16492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13225" y="1321975"/>
            <a:ext cx="3594900" cy="1539225"/>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rot="5400000">
            <a:off x="6793563" y="-1154209"/>
            <a:ext cx="959680" cy="374118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p:cNvSpPr txBox="1">
            <a:spLocks noGrp="1"/>
          </p:cNvSpPr>
          <p:nvPr>
            <p:ph type="title"/>
          </p:nvPr>
        </p:nvSpPr>
        <p:spPr>
          <a:xfrm>
            <a:off x="1584063" y="1396875"/>
            <a:ext cx="2337300" cy="6196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i="0" dirty="0">
                <a:effectLst/>
                <a:latin typeface="Söhne"/>
              </a:rPr>
              <a:t>Retail</a:t>
            </a:r>
            <a:endParaRPr dirty="0"/>
          </a:p>
        </p:txBody>
      </p:sp>
      <p:sp>
        <p:nvSpPr>
          <p:cNvPr id="375" name="Google Shape;375;p36"/>
          <p:cNvSpPr txBox="1">
            <a:spLocks noGrp="1"/>
          </p:cNvSpPr>
          <p:nvPr>
            <p:ph type="subTitle" idx="1"/>
          </p:nvPr>
        </p:nvSpPr>
        <p:spPr>
          <a:xfrm>
            <a:off x="1520400" y="1625302"/>
            <a:ext cx="2337300" cy="11355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rgbClr val="D1D5DB"/>
                </a:solidFill>
                <a:latin typeface="Söhne"/>
              </a:rPr>
              <a:t>L</a:t>
            </a:r>
            <a:r>
              <a:rPr lang="en-US" b="1" i="0" dirty="0">
                <a:solidFill>
                  <a:srgbClr val="D1D5DB"/>
                </a:solidFill>
                <a:effectLst/>
                <a:latin typeface="Söhne"/>
              </a:rPr>
              <a:t>ine-following robots can guide customers to specific products.</a:t>
            </a:r>
            <a:endParaRPr b="1" dirty="0"/>
          </a:p>
        </p:txBody>
      </p:sp>
      <p:sp>
        <p:nvSpPr>
          <p:cNvPr id="376" name="Google Shape;376;p36"/>
          <p:cNvSpPr txBox="1">
            <a:spLocks noGrp="1"/>
          </p:cNvSpPr>
          <p:nvPr>
            <p:ph type="title" idx="2"/>
          </p:nvPr>
        </p:nvSpPr>
        <p:spPr>
          <a:xfrm>
            <a:off x="5704788" y="997296"/>
            <a:ext cx="2340900" cy="938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i="0" dirty="0">
                <a:effectLst/>
                <a:latin typeface="Söhne"/>
              </a:rPr>
              <a:t>Hospital and Healthcare</a:t>
            </a:r>
            <a:endParaRPr dirty="0"/>
          </a:p>
        </p:txBody>
      </p:sp>
      <p:sp>
        <p:nvSpPr>
          <p:cNvPr id="377" name="Google Shape;377;p36"/>
          <p:cNvSpPr txBox="1">
            <a:spLocks noGrp="1"/>
          </p:cNvSpPr>
          <p:nvPr>
            <p:ph type="subTitle" idx="3"/>
          </p:nvPr>
        </p:nvSpPr>
        <p:spPr>
          <a:xfrm>
            <a:off x="5704788" y="1840196"/>
            <a:ext cx="2340900" cy="8208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rgbClr val="D1D5DB"/>
                </a:solidFill>
                <a:latin typeface="Söhne"/>
              </a:rPr>
              <a:t>T</a:t>
            </a:r>
            <a:r>
              <a:rPr lang="en-US" b="1" i="0" dirty="0">
                <a:solidFill>
                  <a:srgbClr val="D1D5DB"/>
                </a:solidFill>
                <a:effectLst/>
                <a:latin typeface="Söhne"/>
              </a:rPr>
              <a:t>ransport medications, samples, and other supplies between different departments.</a:t>
            </a:r>
            <a:endParaRPr b="1" dirty="0"/>
          </a:p>
        </p:txBody>
      </p:sp>
      <p:grpSp>
        <p:nvGrpSpPr>
          <p:cNvPr id="378" name="Google Shape;378;p36"/>
          <p:cNvGrpSpPr/>
          <p:nvPr/>
        </p:nvGrpSpPr>
        <p:grpSpPr>
          <a:xfrm>
            <a:off x="3014051" y="3291050"/>
            <a:ext cx="461914" cy="491319"/>
            <a:chOff x="8064537" y="2721380"/>
            <a:chExt cx="346600" cy="368664"/>
          </a:xfrm>
        </p:grpSpPr>
        <p:sp>
          <p:nvSpPr>
            <p:cNvPr id="379" name="Google Shape;379;p36"/>
            <p:cNvSpPr/>
            <p:nvPr/>
          </p:nvSpPr>
          <p:spPr>
            <a:xfrm>
              <a:off x="8291916" y="2764705"/>
              <a:ext cx="75897" cy="75897"/>
            </a:xfrm>
            <a:custGeom>
              <a:avLst/>
              <a:gdLst/>
              <a:ahLst/>
              <a:cxnLst/>
              <a:rect l="l" t="t" r="r" b="b"/>
              <a:pathLst>
                <a:path w="2160" h="2160" extrusionOk="0">
                  <a:moveTo>
                    <a:pt x="0" y="1"/>
                  </a:moveTo>
                  <a:lnTo>
                    <a:pt x="0" y="618"/>
                  </a:lnTo>
                  <a:cubicBezTo>
                    <a:pt x="851" y="618"/>
                    <a:pt x="1542" y="1309"/>
                    <a:pt x="1542" y="2160"/>
                  </a:cubicBezTo>
                  <a:lnTo>
                    <a:pt x="2159" y="2160"/>
                  </a:lnTo>
                  <a:cubicBezTo>
                    <a:pt x="2159" y="970"/>
                    <a:pt x="119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8291916" y="2721380"/>
              <a:ext cx="119222" cy="119222"/>
            </a:xfrm>
            <a:custGeom>
              <a:avLst/>
              <a:gdLst/>
              <a:ahLst/>
              <a:cxnLst/>
              <a:rect l="l" t="t" r="r" b="b"/>
              <a:pathLst>
                <a:path w="3393" h="3393" extrusionOk="0">
                  <a:moveTo>
                    <a:pt x="0" y="1"/>
                  </a:moveTo>
                  <a:lnTo>
                    <a:pt x="0" y="618"/>
                  </a:lnTo>
                  <a:cubicBezTo>
                    <a:pt x="1532" y="618"/>
                    <a:pt x="2777" y="1863"/>
                    <a:pt x="2777" y="3393"/>
                  </a:cubicBezTo>
                  <a:lnTo>
                    <a:pt x="3392" y="3393"/>
                  </a:lnTo>
                  <a:cubicBezTo>
                    <a:pt x="3392" y="1522"/>
                    <a:pt x="187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8097145" y="2721591"/>
              <a:ext cx="108469" cy="75862"/>
            </a:xfrm>
            <a:custGeom>
              <a:avLst/>
              <a:gdLst/>
              <a:ahLst/>
              <a:cxnLst/>
              <a:rect l="l" t="t" r="r" b="b"/>
              <a:pathLst>
                <a:path w="3087" h="2159" extrusionOk="0">
                  <a:moveTo>
                    <a:pt x="1" y="1"/>
                  </a:moveTo>
                  <a:lnTo>
                    <a:pt x="1" y="765"/>
                  </a:lnTo>
                  <a:lnTo>
                    <a:pt x="1230" y="765"/>
                  </a:lnTo>
                  <a:lnTo>
                    <a:pt x="1230" y="1394"/>
                  </a:lnTo>
                  <a:lnTo>
                    <a:pt x="1" y="1394"/>
                  </a:lnTo>
                  <a:lnTo>
                    <a:pt x="1" y="2159"/>
                  </a:lnTo>
                  <a:lnTo>
                    <a:pt x="3086" y="2159"/>
                  </a:lnTo>
                  <a:lnTo>
                    <a:pt x="3086" y="1394"/>
                  </a:lnTo>
                  <a:lnTo>
                    <a:pt x="1858" y="1394"/>
                  </a:lnTo>
                  <a:lnTo>
                    <a:pt x="1858" y="765"/>
                  </a:lnTo>
                  <a:lnTo>
                    <a:pt x="3086" y="765"/>
                  </a:lnTo>
                  <a:lnTo>
                    <a:pt x="3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8127715" y="3008494"/>
              <a:ext cx="47049" cy="22066"/>
            </a:xfrm>
            <a:custGeom>
              <a:avLst/>
              <a:gdLst/>
              <a:ahLst/>
              <a:cxnLst/>
              <a:rect l="l" t="t" r="r" b="b"/>
              <a:pathLst>
                <a:path w="1339" h="628" extrusionOk="0">
                  <a:moveTo>
                    <a:pt x="359" y="0"/>
                  </a:moveTo>
                  <a:cubicBezTo>
                    <a:pt x="216" y="0"/>
                    <a:pt x="87" y="95"/>
                    <a:pt x="51" y="234"/>
                  </a:cubicBezTo>
                  <a:cubicBezTo>
                    <a:pt x="1" y="442"/>
                    <a:pt x="157" y="628"/>
                    <a:pt x="356" y="628"/>
                  </a:cubicBezTo>
                  <a:lnTo>
                    <a:pt x="981" y="628"/>
                  </a:lnTo>
                  <a:cubicBezTo>
                    <a:pt x="1125" y="628"/>
                    <a:pt x="1254" y="533"/>
                    <a:pt x="1288" y="393"/>
                  </a:cubicBezTo>
                  <a:cubicBezTo>
                    <a:pt x="1339" y="186"/>
                    <a:pt x="1183"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8064537" y="2813899"/>
              <a:ext cx="261107" cy="276146"/>
            </a:xfrm>
            <a:custGeom>
              <a:avLst/>
              <a:gdLst/>
              <a:ahLst/>
              <a:cxnLst/>
              <a:rect l="l" t="t" r="r" b="b"/>
              <a:pathLst>
                <a:path w="7431" h="7859" extrusionOk="0">
                  <a:moveTo>
                    <a:pt x="3387" y="1224"/>
                  </a:moveTo>
                  <a:lnTo>
                    <a:pt x="3387" y="1851"/>
                  </a:lnTo>
                  <a:lnTo>
                    <a:pt x="1529" y="1851"/>
                  </a:lnTo>
                  <a:lnTo>
                    <a:pt x="1529" y="1224"/>
                  </a:lnTo>
                  <a:close/>
                  <a:moveTo>
                    <a:pt x="3086" y="2452"/>
                  </a:moveTo>
                  <a:lnTo>
                    <a:pt x="3086" y="3080"/>
                  </a:lnTo>
                  <a:lnTo>
                    <a:pt x="1858" y="3080"/>
                  </a:lnTo>
                  <a:lnTo>
                    <a:pt x="1858" y="2452"/>
                  </a:lnTo>
                  <a:close/>
                  <a:moveTo>
                    <a:pt x="2786" y="3681"/>
                  </a:moveTo>
                  <a:lnTo>
                    <a:pt x="2786" y="4310"/>
                  </a:lnTo>
                  <a:lnTo>
                    <a:pt x="2158" y="4310"/>
                  </a:lnTo>
                  <a:lnTo>
                    <a:pt x="2158" y="3681"/>
                  </a:lnTo>
                  <a:close/>
                  <a:moveTo>
                    <a:pt x="2765" y="4937"/>
                  </a:moveTo>
                  <a:cubicBezTo>
                    <a:pt x="3205" y="4937"/>
                    <a:pt x="3632" y="5291"/>
                    <a:pt x="3696" y="5727"/>
                  </a:cubicBezTo>
                  <a:cubicBezTo>
                    <a:pt x="3779" y="6301"/>
                    <a:pt x="3335" y="6793"/>
                    <a:pt x="2777" y="6793"/>
                  </a:cubicBezTo>
                  <a:lnTo>
                    <a:pt x="2170" y="6793"/>
                  </a:lnTo>
                  <a:cubicBezTo>
                    <a:pt x="1730" y="6793"/>
                    <a:pt x="1303" y="6439"/>
                    <a:pt x="1241" y="6004"/>
                  </a:cubicBezTo>
                  <a:cubicBezTo>
                    <a:pt x="1158" y="5431"/>
                    <a:pt x="1601" y="4937"/>
                    <a:pt x="2158" y="4937"/>
                  </a:cubicBezTo>
                  <a:close/>
                  <a:moveTo>
                    <a:pt x="6485" y="1"/>
                  </a:moveTo>
                  <a:cubicBezTo>
                    <a:pt x="6284" y="1"/>
                    <a:pt x="6083" y="76"/>
                    <a:pt x="5930" y="226"/>
                  </a:cubicBezTo>
                  <a:cubicBezTo>
                    <a:pt x="5540" y="610"/>
                    <a:pt x="5665" y="1261"/>
                    <a:pt x="6172" y="1477"/>
                  </a:cubicBezTo>
                  <a:lnTo>
                    <a:pt x="6172" y="3096"/>
                  </a:lnTo>
                  <a:lnTo>
                    <a:pt x="5543" y="3712"/>
                  </a:lnTo>
                  <a:lnTo>
                    <a:pt x="5543" y="5074"/>
                  </a:lnTo>
                  <a:lnTo>
                    <a:pt x="4942" y="5074"/>
                  </a:lnTo>
                  <a:lnTo>
                    <a:pt x="4942" y="132"/>
                  </a:lnTo>
                  <a:lnTo>
                    <a:pt x="1" y="132"/>
                  </a:lnTo>
                  <a:lnTo>
                    <a:pt x="1" y="7858"/>
                  </a:lnTo>
                  <a:lnTo>
                    <a:pt x="4942" y="7858"/>
                  </a:lnTo>
                  <a:lnTo>
                    <a:pt x="4942" y="6630"/>
                  </a:lnTo>
                  <a:lnTo>
                    <a:pt x="6016" y="6630"/>
                  </a:lnTo>
                  <a:cubicBezTo>
                    <a:pt x="6401" y="6630"/>
                    <a:pt x="6736" y="6353"/>
                    <a:pt x="6791" y="5971"/>
                  </a:cubicBezTo>
                  <a:cubicBezTo>
                    <a:pt x="6852" y="5550"/>
                    <a:pt x="6565" y="5183"/>
                    <a:pt x="6172" y="5104"/>
                  </a:cubicBezTo>
                  <a:lnTo>
                    <a:pt x="6172" y="3983"/>
                  </a:lnTo>
                  <a:lnTo>
                    <a:pt x="6800" y="3365"/>
                  </a:lnTo>
                  <a:lnTo>
                    <a:pt x="6800" y="1477"/>
                  </a:lnTo>
                  <a:cubicBezTo>
                    <a:pt x="7305" y="1261"/>
                    <a:pt x="7430" y="608"/>
                    <a:pt x="7041" y="226"/>
                  </a:cubicBezTo>
                  <a:cubicBezTo>
                    <a:pt x="6888" y="76"/>
                    <a:pt x="6686" y="1"/>
                    <a:pt x="6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title" idx="4"/>
          </p:nvPr>
        </p:nvSpPr>
        <p:spPr>
          <a:xfrm>
            <a:off x="3644425" y="3210034"/>
            <a:ext cx="2337300" cy="4736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i="0" dirty="0">
                <a:effectLst/>
                <a:latin typeface="Söhne"/>
              </a:rPr>
              <a:t>Agriculture</a:t>
            </a:r>
            <a:endParaRPr dirty="0"/>
          </a:p>
        </p:txBody>
      </p:sp>
      <p:sp>
        <p:nvSpPr>
          <p:cNvPr id="385" name="Google Shape;385;p36"/>
          <p:cNvSpPr txBox="1">
            <a:spLocks noGrp="1"/>
          </p:cNvSpPr>
          <p:nvPr>
            <p:ph type="subTitle" idx="5"/>
          </p:nvPr>
        </p:nvSpPr>
        <p:spPr>
          <a:xfrm>
            <a:off x="3644425" y="3348789"/>
            <a:ext cx="2337300" cy="109310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rgbClr val="D1D5DB"/>
                </a:solidFill>
                <a:latin typeface="Söhne"/>
              </a:rPr>
              <a:t>P</a:t>
            </a:r>
            <a:r>
              <a:rPr lang="en-US" b="1" i="0" dirty="0">
                <a:solidFill>
                  <a:srgbClr val="D1D5DB"/>
                </a:solidFill>
                <a:effectLst/>
                <a:latin typeface="Söhne"/>
              </a:rPr>
              <a:t>lanting, weeding, and harvesting crops.</a:t>
            </a:r>
            <a:endParaRPr b="1" dirty="0"/>
          </a:p>
        </p:txBody>
      </p:sp>
      <p:sp>
        <p:nvSpPr>
          <p:cNvPr id="386" name="Google Shape;386;p36"/>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br>
              <a:rPr lang="en-US" dirty="0">
                <a:solidFill>
                  <a:schemeClr val="accent1"/>
                </a:solidFill>
              </a:rPr>
            </a:br>
            <a:endParaRPr dirty="0">
              <a:solidFill>
                <a:schemeClr val="accent1"/>
              </a:solidFill>
            </a:endParaRPr>
          </a:p>
        </p:txBody>
      </p:sp>
      <p:grpSp>
        <p:nvGrpSpPr>
          <p:cNvPr id="387" name="Google Shape;387;p36"/>
          <p:cNvGrpSpPr/>
          <p:nvPr/>
        </p:nvGrpSpPr>
        <p:grpSpPr>
          <a:xfrm>
            <a:off x="947571" y="1571123"/>
            <a:ext cx="461935" cy="393314"/>
            <a:chOff x="4794231" y="3363705"/>
            <a:chExt cx="368487" cy="313747"/>
          </a:xfrm>
        </p:grpSpPr>
        <p:sp>
          <p:nvSpPr>
            <p:cNvPr id="388" name="Google Shape;388;p36"/>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6"/>
          <p:cNvGrpSpPr/>
          <p:nvPr/>
        </p:nvGrpSpPr>
        <p:grpSpPr>
          <a:xfrm>
            <a:off x="5059037" y="1581475"/>
            <a:ext cx="461928" cy="366913"/>
            <a:chOff x="7238791" y="2759364"/>
            <a:chExt cx="368452" cy="292664"/>
          </a:xfrm>
        </p:grpSpPr>
        <p:sp>
          <p:nvSpPr>
            <p:cNvPr id="395" name="Google Shape;395;p36"/>
            <p:cNvSpPr/>
            <p:nvPr/>
          </p:nvSpPr>
          <p:spPr>
            <a:xfrm>
              <a:off x="7301512" y="2759364"/>
              <a:ext cx="67815" cy="65321"/>
            </a:xfrm>
            <a:custGeom>
              <a:avLst/>
              <a:gdLst/>
              <a:ahLst/>
              <a:cxnLst/>
              <a:rect l="l" t="t" r="r" b="b"/>
              <a:pathLst>
                <a:path w="1930" h="1859" extrusionOk="0">
                  <a:moveTo>
                    <a:pt x="796" y="1"/>
                  </a:moveTo>
                  <a:lnTo>
                    <a:pt x="0" y="1858"/>
                  </a:lnTo>
                  <a:lnTo>
                    <a:pt x="1929" y="1858"/>
                  </a:lnTo>
                  <a:lnTo>
                    <a:pt x="19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7390377" y="2759364"/>
              <a:ext cx="137071" cy="65321"/>
            </a:xfrm>
            <a:custGeom>
              <a:avLst/>
              <a:gdLst/>
              <a:ahLst/>
              <a:cxnLst/>
              <a:rect l="l" t="t" r="r" b="b"/>
              <a:pathLst>
                <a:path w="3901" h="1859" extrusionOk="0">
                  <a:moveTo>
                    <a:pt x="1" y="1"/>
                  </a:moveTo>
                  <a:lnTo>
                    <a:pt x="1" y="1858"/>
                  </a:lnTo>
                  <a:lnTo>
                    <a:pt x="3900" y="1858"/>
                  </a:lnTo>
                  <a:lnTo>
                    <a:pt x="2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7476711" y="2986778"/>
              <a:ext cx="22101" cy="43219"/>
            </a:xfrm>
            <a:custGeom>
              <a:avLst/>
              <a:gdLst/>
              <a:ahLst/>
              <a:cxnLst/>
              <a:rect l="l" t="t" r="r" b="b"/>
              <a:pathLst>
                <a:path w="629" h="1230" extrusionOk="0">
                  <a:moveTo>
                    <a:pt x="1" y="1"/>
                  </a:moveTo>
                  <a:lnTo>
                    <a:pt x="1" y="1229"/>
                  </a:lnTo>
                  <a:lnTo>
                    <a:pt x="628" y="12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7519861" y="2986778"/>
              <a:ext cx="22101" cy="65250"/>
            </a:xfrm>
            <a:custGeom>
              <a:avLst/>
              <a:gdLst/>
              <a:ahLst/>
              <a:cxnLst/>
              <a:rect l="l" t="t" r="r" b="b"/>
              <a:pathLst>
                <a:path w="629" h="1857" extrusionOk="0">
                  <a:moveTo>
                    <a:pt x="1" y="1"/>
                  </a:moveTo>
                  <a:lnTo>
                    <a:pt x="1" y="1857"/>
                  </a:lnTo>
                  <a:lnTo>
                    <a:pt x="629" y="1857"/>
                  </a:lnTo>
                  <a:lnTo>
                    <a:pt x="6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7304007" y="2986778"/>
              <a:ext cx="22137" cy="43219"/>
            </a:xfrm>
            <a:custGeom>
              <a:avLst/>
              <a:gdLst/>
              <a:ahLst/>
              <a:cxnLst/>
              <a:rect l="l" t="t" r="r" b="b"/>
              <a:pathLst>
                <a:path w="630" h="1230" extrusionOk="0">
                  <a:moveTo>
                    <a:pt x="1" y="1"/>
                  </a:moveTo>
                  <a:lnTo>
                    <a:pt x="1" y="1229"/>
                  </a:lnTo>
                  <a:lnTo>
                    <a:pt x="630" y="12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347157" y="2986778"/>
              <a:ext cx="22172" cy="65250"/>
            </a:xfrm>
            <a:custGeom>
              <a:avLst/>
              <a:gdLst/>
              <a:ahLst/>
              <a:cxnLst/>
              <a:rect l="l" t="t" r="r" b="b"/>
              <a:pathLst>
                <a:path w="631" h="1857" extrusionOk="0">
                  <a:moveTo>
                    <a:pt x="1" y="1"/>
                  </a:moveTo>
                  <a:lnTo>
                    <a:pt x="1" y="1857"/>
                  </a:lnTo>
                  <a:lnTo>
                    <a:pt x="630" y="1857"/>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7238791" y="2845769"/>
              <a:ext cx="368452" cy="97858"/>
            </a:xfrm>
            <a:custGeom>
              <a:avLst/>
              <a:gdLst/>
              <a:ahLst/>
              <a:cxnLst/>
              <a:rect l="l" t="t" r="r" b="b"/>
              <a:pathLst>
                <a:path w="10486" h="2785" extrusionOk="0">
                  <a:moveTo>
                    <a:pt x="6171" y="928"/>
                  </a:moveTo>
                  <a:lnTo>
                    <a:pt x="6171" y="1556"/>
                  </a:lnTo>
                  <a:lnTo>
                    <a:pt x="5243" y="1556"/>
                  </a:lnTo>
                  <a:lnTo>
                    <a:pt x="5243" y="928"/>
                  </a:lnTo>
                  <a:close/>
                  <a:moveTo>
                    <a:pt x="490" y="0"/>
                  </a:moveTo>
                  <a:lnTo>
                    <a:pt x="1" y="491"/>
                  </a:lnTo>
                  <a:lnTo>
                    <a:pt x="1" y="1984"/>
                  </a:lnTo>
                  <a:lnTo>
                    <a:pt x="798" y="2784"/>
                  </a:lnTo>
                  <a:lnTo>
                    <a:pt x="1265" y="2784"/>
                  </a:lnTo>
                  <a:cubicBezTo>
                    <a:pt x="1407" y="2079"/>
                    <a:pt x="2031" y="1547"/>
                    <a:pt x="2776" y="1547"/>
                  </a:cubicBezTo>
                  <a:cubicBezTo>
                    <a:pt x="3521" y="1547"/>
                    <a:pt x="4144" y="2079"/>
                    <a:pt x="4287" y="2784"/>
                  </a:cubicBezTo>
                  <a:lnTo>
                    <a:pt x="6199" y="2784"/>
                  </a:lnTo>
                  <a:cubicBezTo>
                    <a:pt x="6342" y="2079"/>
                    <a:pt x="6965" y="1547"/>
                    <a:pt x="7710" y="1547"/>
                  </a:cubicBezTo>
                  <a:cubicBezTo>
                    <a:pt x="8454" y="1547"/>
                    <a:pt x="9077" y="2079"/>
                    <a:pt x="9221" y="2784"/>
                  </a:cubicBezTo>
                  <a:lnTo>
                    <a:pt x="9688" y="2784"/>
                  </a:lnTo>
                  <a:lnTo>
                    <a:pt x="10485" y="1984"/>
                  </a:lnTo>
                  <a:lnTo>
                    <a:pt x="10485" y="491"/>
                  </a:lnTo>
                  <a:lnTo>
                    <a:pt x="99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7476711"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7"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7304007"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8"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6"/>
          <p:cNvGrpSpPr/>
          <p:nvPr/>
        </p:nvGrpSpPr>
        <p:grpSpPr>
          <a:xfrm>
            <a:off x="720000" y="3089050"/>
            <a:ext cx="1600800" cy="1600800"/>
            <a:chOff x="720000" y="3089050"/>
            <a:chExt cx="1600800" cy="1600800"/>
          </a:xfrm>
        </p:grpSpPr>
        <p:sp>
          <p:nvSpPr>
            <p:cNvPr id="405" name="Google Shape;405;p36"/>
            <p:cNvSpPr/>
            <p:nvPr/>
          </p:nvSpPr>
          <p:spPr>
            <a:xfrm>
              <a:off x="720000" y="3089050"/>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6" name="Google Shape;406;p36"/>
            <p:cNvSpPr/>
            <p:nvPr/>
          </p:nvSpPr>
          <p:spPr>
            <a:xfrm rot="5400000">
              <a:off x="823981" y="3192879"/>
              <a:ext cx="1392900" cy="13929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386833" y="3751320"/>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8" name="Google Shape;408;p36"/>
            <p:cNvSpPr/>
            <p:nvPr/>
          </p:nvSpPr>
          <p:spPr>
            <a:xfrm rot="-3600057">
              <a:off x="1109401" y="3473975"/>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6"/>
          <p:cNvGrpSpPr/>
          <p:nvPr/>
        </p:nvGrpSpPr>
        <p:grpSpPr>
          <a:xfrm>
            <a:off x="6672250" y="2933623"/>
            <a:ext cx="1902600" cy="1902600"/>
            <a:chOff x="6672250" y="2933623"/>
            <a:chExt cx="1902600" cy="1902600"/>
          </a:xfrm>
        </p:grpSpPr>
        <p:sp>
          <p:nvSpPr>
            <p:cNvPr id="410" name="Google Shape;410;p36"/>
            <p:cNvSpPr/>
            <p:nvPr/>
          </p:nvSpPr>
          <p:spPr>
            <a:xfrm>
              <a:off x="6823200" y="3084575"/>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1" name="Google Shape;411;p36"/>
            <p:cNvSpPr/>
            <p:nvPr/>
          </p:nvSpPr>
          <p:spPr>
            <a:xfrm rot="-9000337">
              <a:off x="6927131" y="3188504"/>
              <a:ext cx="1392836" cy="1392836"/>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7490033" y="3746845"/>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3" name="Google Shape;413;p36"/>
            <p:cNvSpPr/>
            <p:nvPr/>
          </p:nvSpPr>
          <p:spPr>
            <a:xfrm rot="1799943">
              <a:off x="7212526" y="3469434"/>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924152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49"/>
          <p:cNvSpPr txBox="1">
            <a:spLocks noGrp="1"/>
          </p:cNvSpPr>
          <p:nvPr>
            <p:ph type="ctrTitle"/>
          </p:nvPr>
        </p:nvSpPr>
        <p:spPr>
          <a:xfrm>
            <a:off x="2429950" y="950150"/>
            <a:ext cx="4284000" cy="75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THANKS</a:t>
            </a:r>
            <a:endParaRPr dirty="0"/>
          </a:p>
        </p:txBody>
      </p:sp>
      <p:sp>
        <p:nvSpPr>
          <p:cNvPr id="2328" name="Google Shape;2328;p49"/>
          <p:cNvSpPr txBox="1">
            <a:spLocks noGrp="1"/>
          </p:cNvSpPr>
          <p:nvPr>
            <p:ph type="subTitle" idx="1"/>
          </p:nvPr>
        </p:nvSpPr>
        <p:spPr>
          <a:xfrm>
            <a:off x="2420050" y="2151137"/>
            <a:ext cx="4293900" cy="99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-AARYAN DHAWAN-22070122002</a:t>
            </a:r>
          </a:p>
          <a:p>
            <a:pPr marL="0" indent="0"/>
            <a:r>
              <a:rPr lang="en-IN" dirty="0"/>
              <a:t>-ABHISHEK RAJPUT-22070122007</a:t>
            </a:r>
          </a:p>
          <a:p>
            <a:pPr marL="0" indent="0"/>
            <a:r>
              <a:rPr lang="en-IN" dirty="0"/>
              <a:t>-ANISH CHOUDHARY-22070122016</a:t>
            </a:r>
          </a:p>
          <a:p>
            <a:pPr marL="0" indent="0"/>
            <a:r>
              <a:rPr lang="en-IN" dirty="0"/>
              <a:t>-ARNAV JAIN-22070122030</a:t>
            </a:r>
          </a:p>
          <a:p>
            <a:pPr marL="0" lvl="0" indent="0" rtl="0">
              <a:spcBef>
                <a:spcPts val="0"/>
              </a:spcBef>
              <a:spcAft>
                <a:spcPts val="0"/>
              </a:spcAft>
              <a:buNone/>
            </a:pPr>
            <a:r>
              <a:rPr lang="en-IN" dirty="0"/>
              <a:t>-ARNAV KHANDELWAL-22070122031</a:t>
            </a:r>
          </a:p>
          <a:p>
            <a:pPr marL="0" lvl="0" indent="0" rtl="0">
              <a:spcBef>
                <a:spcPts val="0"/>
              </a:spcBef>
              <a:spcAft>
                <a:spcPts val="0"/>
              </a:spcAft>
              <a:buNone/>
            </a:pP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6657806" y="200432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solidFill>
                  <a:schemeClr val="accent1"/>
                </a:solidFill>
              </a:rPr>
              <a:t>COMPONENTS</a:t>
            </a:r>
            <a:endParaRPr dirty="0">
              <a:solidFill>
                <a:schemeClr val="accent1"/>
              </a:solidFill>
            </a:endParaRPr>
          </a:p>
        </p:txBody>
      </p:sp>
      <p:sp>
        <p:nvSpPr>
          <p:cNvPr id="361" name="Google Shape;361;p35"/>
          <p:cNvSpPr txBox="1">
            <a:spLocks noGrp="1"/>
          </p:cNvSpPr>
          <p:nvPr>
            <p:ph type="body" idx="1"/>
          </p:nvPr>
        </p:nvSpPr>
        <p:spPr>
          <a:xfrm>
            <a:off x="1321350" y="1971254"/>
            <a:ext cx="3866400" cy="23193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dirty="0"/>
              <a:t>Chassis</a:t>
            </a:r>
          </a:p>
          <a:p>
            <a:pPr marL="457200" lvl="0" indent="-317500" algn="l" rtl="0">
              <a:spcBef>
                <a:spcPts val="0"/>
              </a:spcBef>
              <a:spcAft>
                <a:spcPts val="0"/>
              </a:spcAft>
              <a:buSzPts val="1400"/>
              <a:buChar char="⏣"/>
            </a:pPr>
            <a:r>
              <a:rPr lang="en" dirty="0"/>
              <a:t>Motors</a:t>
            </a:r>
          </a:p>
          <a:p>
            <a:pPr marL="457200" lvl="0" indent="-317500" algn="l" rtl="0">
              <a:spcBef>
                <a:spcPts val="0"/>
              </a:spcBef>
              <a:spcAft>
                <a:spcPts val="0"/>
              </a:spcAft>
              <a:buSzPts val="1400"/>
              <a:buChar char="⏣"/>
            </a:pPr>
            <a:r>
              <a:rPr lang="en" dirty="0"/>
              <a:t>Arduino Uno</a:t>
            </a:r>
          </a:p>
          <a:p>
            <a:pPr marL="457200" lvl="0" indent="-317500" algn="l" rtl="0">
              <a:spcBef>
                <a:spcPts val="0"/>
              </a:spcBef>
              <a:spcAft>
                <a:spcPts val="0"/>
              </a:spcAft>
              <a:buSzPts val="1400"/>
              <a:buChar char="⏣"/>
            </a:pPr>
            <a:r>
              <a:rPr lang="en-IN" dirty="0"/>
              <a:t>M</a:t>
            </a:r>
            <a:r>
              <a:rPr lang="en" dirty="0"/>
              <a:t>otor Shield</a:t>
            </a:r>
          </a:p>
          <a:p>
            <a:pPr marL="457200" lvl="0" indent="-317500" algn="l" rtl="0">
              <a:spcBef>
                <a:spcPts val="0"/>
              </a:spcBef>
              <a:spcAft>
                <a:spcPts val="0"/>
              </a:spcAft>
              <a:buSzPts val="1400"/>
              <a:buChar char="⏣"/>
            </a:pPr>
            <a:r>
              <a:rPr lang="en" dirty="0"/>
              <a:t>Ultrasonic Sensor</a:t>
            </a:r>
          </a:p>
          <a:p>
            <a:pPr marL="457200" lvl="0" indent="-317500" algn="l" rtl="0">
              <a:spcBef>
                <a:spcPts val="0"/>
              </a:spcBef>
              <a:spcAft>
                <a:spcPts val="0"/>
              </a:spcAft>
              <a:buSzPts val="1400"/>
              <a:buChar char="⏣"/>
            </a:pPr>
            <a:r>
              <a:rPr lang="en" dirty="0"/>
              <a:t>Infrared Sensor</a:t>
            </a:r>
          </a:p>
          <a:p>
            <a:pPr marL="457200" lvl="0" indent="-317500" algn="l" rtl="0">
              <a:spcBef>
                <a:spcPts val="0"/>
              </a:spcBef>
              <a:spcAft>
                <a:spcPts val="0"/>
              </a:spcAft>
              <a:buSzPts val="1400"/>
              <a:buChar char="⏣"/>
            </a:pPr>
            <a:r>
              <a:rPr lang="en" dirty="0"/>
              <a:t>Servo Motor</a:t>
            </a:r>
          </a:p>
          <a:p>
            <a:pPr marL="457200" lvl="0" indent="-317500" algn="l" rtl="0">
              <a:spcBef>
                <a:spcPts val="0"/>
              </a:spcBef>
              <a:spcAft>
                <a:spcPts val="0"/>
              </a:spcAft>
              <a:buSzPts val="1400"/>
              <a:buChar char="⏣"/>
            </a:pPr>
            <a:r>
              <a:rPr lang="en" dirty="0"/>
              <a:t>Drone Battery</a:t>
            </a:r>
            <a:endParaRPr dirty="0"/>
          </a:p>
        </p:txBody>
      </p:sp>
      <p:pic>
        <p:nvPicPr>
          <p:cNvPr id="2" name="Google Shape;552;p40">
            <a:extLst>
              <a:ext uri="{FF2B5EF4-FFF2-40B4-BE49-F238E27FC236}">
                <a16:creationId xmlns:a16="http://schemas.microsoft.com/office/drawing/2014/main" id="{0A9C9E8B-018A-C0E6-D22B-4DE0405450E7}"/>
              </a:ext>
            </a:extLst>
          </p:cNvPr>
          <p:cNvPicPr preferRelativeResize="0"/>
          <p:nvPr/>
        </p:nvPicPr>
        <p:blipFill rotWithShape="1">
          <a:blip r:embed="rId3"/>
          <a:srcRect l="891" t="19946" r="2082" b="15766"/>
          <a:stretch/>
        </p:blipFill>
        <p:spPr>
          <a:xfrm>
            <a:off x="4626857" y="621664"/>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23779" y="1590138"/>
            <a:ext cx="2421900" cy="585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solidFill>
                  <a:schemeClr val="accent1"/>
                </a:solidFill>
              </a:rPr>
              <a:t>CHASSIS</a:t>
            </a: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807550" y="15901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01</a:t>
            </a:r>
            <a:r>
              <a:rPr lang="en" dirty="0"/>
              <a:t>.</a:t>
            </a:r>
            <a:endParaRPr dirty="0"/>
          </a:p>
        </p:txBody>
      </p:sp>
      <p:sp>
        <p:nvSpPr>
          <p:cNvPr id="551" name="Google Shape;551;p40"/>
          <p:cNvSpPr txBox="1">
            <a:spLocks noGrp="1"/>
          </p:cNvSpPr>
          <p:nvPr>
            <p:ph type="subTitle" idx="1"/>
          </p:nvPr>
        </p:nvSpPr>
        <p:spPr>
          <a:xfrm>
            <a:off x="5523779" y="2175476"/>
            <a:ext cx="2830968" cy="5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the chassis is the framework or structure of the robot that holds its components together. It provides the mechanical support and protection for the internal components of the robot.</a:t>
            </a:r>
            <a:endParaRPr dirty="0"/>
          </a:p>
        </p:txBody>
      </p:sp>
      <p:pic>
        <p:nvPicPr>
          <p:cNvPr id="552" name="Google Shape;552;p40"/>
          <p:cNvPicPr preferRelativeResize="0"/>
          <p:nvPr/>
        </p:nvPicPr>
        <p:blipFill rotWithShape="1">
          <a:blip r:embed="rId3"/>
          <a:srcRect l="6657" t="1" r="8227" b="1936"/>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23779" y="1590138"/>
            <a:ext cx="2421900" cy="585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solidFill>
                  <a:schemeClr val="accent1"/>
                </a:solidFill>
              </a:rPr>
              <a:t>MOTORS</a:t>
            </a: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807550" y="15901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02</a:t>
            </a:r>
            <a:r>
              <a:rPr lang="en" dirty="0"/>
              <a:t>.</a:t>
            </a:r>
            <a:endParaRPr dirty="0"/>
          </a:p>
        </p:txBody>
      </p:sp>
      <p:sp>
        <p:nvSpPr>
          <p:cNvPr id="551" name="Google Shape;551;p40"/>
          <p:cNvSpPr txBox="1">
            <a:spLocks noGrp="1"/>
          </p:cNvSpPr>
          <p:nvPr>
            <p:ph type="subTitle" idx="1"/>
          </p:nvPr>
        </p:nvSpPr>
        <p:spPr>
          <a:xfrm>
            <a:off x="5523779" y="2175476"/>
            <a:ext cx="2830968" cy="5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A DC (Direct Current) motor is a type of electric motor that converts electrical energy into mechanical motion. DC motors are widely used in various applications due to their simplicity, ease of control, and versatility.</a:t>
            </a:r>
            <a:endParaRPr dirty="0"/>
          </a:p>
        </p:txBody>
      </p:sp>
      <p:pic>
        <p:nvPicPr>
          <p:cNvPr id="552" name="Google Shape;552;p40"/>
          <p:cNvPicPr preferRelativeResize="0"/>
          <p:nvPr/>
        </p:nvPicPr>
        <p:blipFill rotWithShape="1">
          <a:blip r:embed="rId3"/>
          <a:srcRect l="12863" t="-322" r="10670" b="-322"/>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6658981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23779" y="1590138"/>
            <a:ext cx="2421900" cy="585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solidFill>
                  <a:schemeClr val="accent1"/>
                </a:solidFill>
              </a:rPr>
              <a:t>ARDUINO UNO</a:t>
            </a: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807550" y="15901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03</a:t>
            </a:r>
            <a:r>
              <a:rPr lang="en" dirty="0"/>
              <a:t>.</a:t>
            </a:r>
            <a:endParaRPr dirty="0"/>
          </a:p>
        </p:txBody>
      </p:sp>
      <p:sp>
        <p:nvSpPr>
          <p:cNvPr id="551" name="Google Shape;551;p40"/>
          <p:cNvSpPr txBox="1">
            <a:spLocks noGrp="1"/>
          </p:cNvSpPr>
          <p:nvPr>
            <p:ph type="subTitle" idx="1"/>
          </p:nvPr>
        </p:nvSpPr>
        <p:spPr>
          <a:xfrm>
            <a:off x="5523779" y="2175476"/>
            <a:ext cx="2830968" cy="5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The Arduino Uno is a popular open-source microcontroller board based on the ATmega328P microcontroller. It is a part of the Arduino family of boards and is widely used for prototyping and DIY electronics projects..</a:t>
            </a:r>
            <a:endParaRPr dirty="0"/>
          </a:p>
        </p:txBody>
      </p:sp>
      <p:pic>
        <p:nvPicPr>
          <p:cNvPr id="552" name="Google Shape;552;p40"/>
          <p:cNvPicPr preferRelativeResize="0"/>
          <p:nvPr/>
        </p:nvPicPr>
        <p:blipFill rotWithShape="1">
          <a:blip r:embed="rId3"/>
          <a:srcRect l="16683" t="1" r="25863" b="2947"/>
          <a:stretch/>
        </p:blipFill>
        <p:spPr>
          <a:xfrm>
            <a:off x="846482"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34693644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23779" y="1590138"/>
            <a:ext cx="2421900" cy="585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solidFill>
                  <a:schemeClr val="accent1"/>
                </a:solidFill>
              </a:rPr>
              <a:t>MOTOR SHIELD</a:t>
            </a:r>
          </a:p>
        </p:txBody>
      </p:sp>
      <p:sp>
        <p:nvSpPr>
          <p:cNvPr id="550" name="Google Shape;550;p40"/>
          <p:cNvSpPr txBox="1">
            <a:spLocks noGrp="1"/>
          </p:cNvSpPr>
          <p:nvPr>
            <p:ph type="title" idx="2"/>
          </p:nvPr>
        </p:nvSpPr>
        <p:spPr>
          <a:xfrm>
            <a:off x="4807550" y="15901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04</a:t>
            </a:r>
            <a:r>
              <a:rPr lang="en" dirty="0"/>
              <a:t>.</a:t>
            </a:r>
            <a:endParaRPr dirty="0"/>
          </a:p>
        </p:txBody>
      </p:sp>
      <p:sp>
        <p:nvSpPr>
          <p:cNvPr id="551" name="Google Shape;551;p40"/>
          <p:cNvSpPr txBox="1">
            <a:spLocks noGrp="1"/>
          </p:cNvSpPr>
          <p:nvPr>
            <p:ph type="subTitle" idx="1"/>
          </p:nvPr>
        </p:nvSpPr>
        <p:spPr>
          <a:xfrm>
            <a:off x="5523779" y="2175476"/>
            <a:ext cx="2830968" cy="5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A motor shield is an expansion board or module designed to simplify the process of controlling motors with a microcontroller like Arduino.</a:t>
            </a:r>
            <a:endParaRPr dirty="0"/>
          </a:p>
        </p:txBody>
      </p:sp>
      <p:pic>
        <p:nvPicPr>
          <p:cNvPr id="552" name="Google Shape;552;p40"/>
          <p:cNvPicPr preferRelativeResize="0"/>
          <p:nvPr/>
        </p:nvPicPr>
        <p:blipFill rotWithShape="1">
          <a:blip r:embed="rId3"/>
          <a:srcRect l="6466" t="220" r="8494" b="3154"/>
          <a:stretch/>
        </p:blipFill>
        <p:spPr>
          <a:xfrm>
            <a:off x="780646" y="753532"/>
            <a:ext cx="3552000" cy="3716617"/>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23797738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23779" y="1590138"/>
            <a:ext cx="2421900" cy="585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solidFill>
                  <a:schemeClr val="accent1"/>
                </a:solidFill>
              </a:rPr>
              <a:t>ULTRASONIC SENSOR</a:t>
            </a: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807550" y="15901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05</a:t>
            </a:r>
            <a:r>
              <a:rPr lang="en" dirty="0"/>
              <a:t>.</a:t>
            </a:r>
            <a:endParaRPr dirty="0"/>
          </a:p>
        </p:txBody>
      </p:sp>
      <p:sp>
        <p:nvSpPr>
          <p:cNvPr id="551" name="Google Shape;551;p40"/>
          <p:cNvSpPr txBox="1">
            <a:spLocks noGrp="1"/>
          </p:cNvSpPr>
          <p:nvPr>
            <p:ph type="subTitle" idx="1"/>
          </p:nvPr>
        </p:nvSpPr>
        <p:spPr>
          <a:xfrm>
            <a:off x="5523779" y="2662813"/>
            <a:ext cx="2830968" cy="5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An ultrasonic sensor is a device that uses ultrasonic sound waves for distance measurement and object detection. </a:t>
            </a:r>
            <a:endParaRPr dirty="0"/>
          </a:p>
        </p:txBody>
      </p:sp>
      <p:pic>
        <p:nvPicPr>
          <p:cNvPr id="552" name="Google Shape;552;p40"/>
          <p:cNvPicPr preferRelativeResize="0"/>
          <p:nvPr/>
        </p:nvPicPr>
        <p:blipFill>
          <a:blip r:embed="rId3"/>
          <a:srcRect l="15161" r="15161"/>
          <a:stretch/>
        </p:blipFill>
        <p:spPr>
          <a:xfrm>
            <a:off x="846482"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6004398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23779" y="1590138"/>
            <a:ext cx="2421900" cy="585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solidFill>
                  <a:schemeClr val="accent1"/>
                </a:solidFill>
              </a:rPr>
              <a:t>INFRARED SENSOR</a:t>
            </a: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807550" y="15901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06</a:t>
            </a:r>
            <a:r>
              <a:rPr lang="en" dirty="0"/>
              <a:t>.</a:t>
            </a:r>
            <a:endParaRPr dirty="0"/>
          </a:p>
        </p:txBody>
      </p:sp>
      <p:sp>
        <p:nvSpPr>
          <p:cNvPr id="551" name="Google Shape;551;p40"/>
          <p:cNvSpPr txBox="1">
            <a:spLocks noGrp="1"/>
          </p:cNvSpPr>
          <p:nvPr>
            <p:ph type="subTitle" idx="1"/>
          </p:nvPr>
        </p:nvSpPr>
        <p:spPr>
          <a:xfrm>
            <a:off x="5523779" y="2662813"/>
            <a:ext cx="2830968" cy="5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An Infrared (IR) sensor is a device that uses infrared radiation to detect the presence or absence of an object, or to measure its distance</a:t>
            </a:r>
            <a:endParaRPr dirty="0"/>
          </a:p>
        </p:txBody>
      </p:sp>
      <p:pic>
        <p:nvPicPr>
          <p:cNvPr id="552" name="Google Shape;552;p40"/>
          <p:cNvPicPr preferRelativeResize="0"/>
          <p:nvPr/>
        </p:nvPicPr>
        <p:blipFill rotWithShape="1">
          <a:blip r:embed="rId3"/>
          <a:srcRect l="4029" t="-594" r="3014" b="-594"/>
          <a:stretch/>
        </p:blipFill>
        <p:spPr>
          <a:xfrm>
            <a:off x="846482"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8356058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23779" y="1590138"/>
            <a:ext cx="2421900" cy="585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solidFill>
                  <a:schemeClr val="accent1"/>
                </a:solidFill>
              </a:rPr>
              <a:t>SERVO MOTOR</a:t>
            </a:r>
          </a:p>
          <a:p>
            <a:pPr marL="0" lvl="0" indent="0" algn="l" rtl="0">
              <a:spcBef>
                <a:spcPts val="0"/>
              </a:spcBef>
              <a:spcAft>
                <a:spcPts val="0"/>
              </a:spcAft>
              <a:buNone/>
            </a:pPr>
            <a:endParaRPr dirty="0"/>
          </a:p>
        </p:txBody>
      </p:sp>
      <p:sp>
        <p:nvSpPr>
          <p:cNvPr id="550" name="Google Shape;550;p40"/>
          <p:cNvSpPr txBox="1">
            <a:spLocks noGrp="1"/>
          </p:cNvSpPr>
          <p:nvPr>
            <p:ph type="title" idx="2"/>
          </p:nvPr>
        </p:nvSpPr>
        <p:spPr>
          <a:xfrm>
            <a:off x="4807550" y="15901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07</a:t>
            </a:r>
            <a:r>
              <a:rPr lang="en" dirty="0"/>
              <a:t>.</a:t>
            </a:r>
            <a:endParaRPr dirty="0"/>
          </a:p>
        </p:txBody>
      </p:sp>
      <p:sp>
        <p:nvSpPr>
          <p:cNvPr id="551" name="Google Shape;551;p40"/>
          <p:cNvSpPr txBox="1">
            <a:spLocks noGrp="1"/>
          </p:cNvSpPr>
          <p:nvPr>
            <p:ph type="subTitle" idx="1"/>
          </p:nvPr>
        </p:nvSpPr>
        <p:spPr>
          <a:xfrm>
            <a:off x="5523779" y="2175476"/>
            <a:ext cx="2830968" cy="50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A servo motor is a rotary or linear actuator that allows for precise control of velocity and acceleration. It is a closed-loop system that uses feedback to ensure that the motor reaches and maintains its desired position.</a:t>
            </a:r>
            <a:endParaRPr dirty="0"/>
          </a:p>
        </p:txBody>
      </p:sp>
      <p:pic>
        <p:nvPicPr>
          <p:cNvPr id="552" name="Google Shape;552;p40"/>
          <p:cNvPicPr preferRelativeResize="0"/>
          <p:nvPr/>
        </p:nvPicPr>
        <p:blipFill>
          <a:blip r:embed="rId3"/>
          <a:srcRect l="15134" r="15134"/>
          <a:stretch/>
        </p:blipFill>
        <p:spPr>
          <a:xfrm>
            <a:off x="846482"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4407466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TotalTime>
  <Words>587</Words>
  <Application>Microsoft Office PowerPoint</Application>
  <PresentationFormat>On-screen Show (16:9)</PresentationFormat>
  <Paragraphs>58</Paragraphs>
  <Slides>15</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Bebas Neue</vt:lpstr>
      <vt:lpstr>Open Sans</vt:lpstr>
      <vt:lpstr>Söhne</vt:lpstr>
      <vt:lpstr>DM Sans</vt:lpstr>
      <vt:lpstr>Calibri</vt:lpstr>
      <vt:lpstr>Oswald ExtraLight</vt:lpstr>
      <vt:lpstr>Arial</vt:lpstr>
      <vt:lpstr>Oswald</vt:lpstr>
      <vt:lpstr>Technology Project Proposal Minitheme by Slidesgo</vt:lpstr>
      <vt:lpstr>TRACK MASTER  ROBOT</vt:lpstr>
      <vt:lpstr>COMPONENTS</vt:lpstr>
      <vt:lpstr>CHASSIS </vt:lpstr>
      <vt:lpstr>MOTORS </vt:lpstr>
      <vt:lpstr>ARDUINO UNO </vt:lpstr>
      <vt:lpstr>MOTOR SHIELD</vt:lpstr>
      <vt:lpstr>ULTRASONIC SENSOR </vt:lpstr>
      <vt:lpstr>INFRARED SENSOR </vt:lpstr>
      <vt:lpstr>SERVO MOTOR </vt:lpstr>
      <vt:lpstr>DRONE BATTERY </vt:lpstr>
      <vt:lpstr>WORKING PRINCIPLE</vt:lpstr>
      <vt:lpstr>PowerPoint Presentation</vt:lpstr>
      <vt:lpstr>Environmental Monitoring</vt:lpstr>
      <vt:lpstr>Retail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 MASTER  ROBOT</dc:title>
  <dc:creator>Aaryan Dhawan</dc:creator>
  <cp:lastModifiedBy>Aaryan Dhawan</cp:lastModifiedBy>
  <cp:revision>22</cp:revision>
  <dcterms:modified xsi:type="dcterms:W3CDTF">2023-10-26T03:26:55Z</dcterms:modified>
</cp:coreProperties>
</file>